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85" r:id="rId8"/>
    <p:sldId id="263" r:id="rId9"/>
    <p:sldId id="264" r:id="rId10"/>
    <p:sldId id="286" r:id="rId11"/>
    <p:sldId id="265" r:id="rId12"/>
    <p:sldId id="266" r:id="rId13"/>
    <p:sldId id="267" r:id="rId14"/>
    <p:sldId id="287" r:id="rId15"/>
    <p:sldId id="268" r:id="rId16"/>
    <p:sldId id="269" r:id="rId17"/>
    <p:sldId id="270" r:id="rId18"/>
    <p:sldId id="277" r:id="rId19"/>
    <p:sldId id="290" r:id="rId20"/>
    <p:sldId id="281" r:id="rId21"/>
    <p:sldId id="282" r:id="rId22"/>
    <p:sldId id="279" r:id="rId23"/>
    <p:sldId id="288" r:id="rId24"/>
    <p:sldId id="283" r:id="rId25"/>
    <p:sldId id="284" r:id="rId26"/>
    <p:sldId id="295" r:id="rId27"/>
    <p:sldId id="291" r:id="rId28"/>
    <p:sldId id="292" r:id="rId29"/>
    <p:sldId id="293" r:id="rId30"/>
    <p:sldId id="296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B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380" autoAdjust="0"/>
  </p:normalViewPr>
  <p:slideViewPr>
    <p:cSldViewPr>
      <p:cViewPr>
        <p:scale>
          <a:sx n="70" d="100"/>
          <a:sy n="70" d="100"/>
        </p:scale>
        <p:origin x="-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CD69-EC67-4EFD-9B2E-680903AE210E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6934-00B0-4B01-A27E-1BE1A68850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028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6934-00B0-4B01-A27E-1BE1A688500D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6492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13.12.2023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1214414" y="1124744"/>
            <a:ext cx="6953522" cy="3719129"/>
            <a:chOff x="0" y="0"/>
            <a:chExt cx="12240" cy="5428"/>
          </a:xfrm>
        </p:grpSpPr>
        <p:pic>
          <p:nvPicPr>
            <p:cNvPr id="5" name="Picture 1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406"/>
              <a:ext cx="1224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4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Freeform 133"/>
            <p:cNvSpPr>
              <a:spLocks/>
            </p:cNvSpPr>
            <p:nvPr/>
          </p:nvSpPr>
          <p:spPr bwMode="auto">
            <a:xfrm>
              <a:off x="10458" y="4276"/>
              <a:ext cx="1152" cy="1152"/>
            </a:xfrm>
            <a:custGeom>
              <a:avLst/>
              <a:gdLst>
                <a:gd name="T0" fmla="+- 0 10458 10458"/>
                <a:gd name="T1" fmla="*/ T0 w 1152"/>
                <a:gd name="T2" fmla="+- 0 4852 4276"/>
                <a:gd name="T3" fmla="*/ 4852 h 1152"/>
                <a:gd name="T4" fmla="+- 0 10462 10458"/>
                <a:gd name="T5" fmla="*/ T4 w 1152"/>
                <a:gd name="T6" fmla="+- 0 4779 4276"/>
                <a:gd name="T7" fmla="*/ 4779 h 1152"/>
                <a:gd name="T8" fmla="+- 0 10476 10458"/>
                <a:gd name="T9" fmla="*/ T8 w 1152"/>
                <a:gd name="T10" fmla="+- 0 4710 4276"/>
                <a:gd name="T11" fmla="*/ 4710 h 1152"/>
                <a:gd name="T12" fmla="+- 0 10497 10458"/>
                <a:gd name="T13" fmla="*/ T12 w 1152"/>
                <a:gd name="T14" fmla="+- 0 4643 4276"/>
                <a:gd name="T15" fmla="*/ 4643 h 1152"/>
                <a:gd name="T16" fmla="+- 0 10525 10458"/>
                <a:gd name="T17" fmla="*/ T16 w 1152"/>
                <a:gd name="T18" fmla="+- 0 4581 4276"/>
                <a:gd name="T19" fmla="*/ 4581 h 1152"/>
                <a:gd name="T20" fmla="+- 0 10561 10458"/>
                <a:gd name="T21" fmla="*/ T20 w 1152"/>
                <a:gd name="T22" fmla="+- 0 4522 4276"/>
                <a:gd name="T23" fmla="*/ 4522 h 1152"/>
                <a:gd name="T24" fmla="+- 0 10603 10458"/>
                <a:gd name="T25" fmla="*/ T24 w 1152"/>
                <a:gd name="T26" fmla="+- 0 4469 4276"/>
                <a:gd name="T27" fmla="*/ 4469 h 1152"/>
                <a:gd name="T28" fmla="+- 0 10651 10458"/>
                <a:gd name="T29" fmla="*/ T28 w 1152"/>
                <a:gd name="T30" fmla="+- 0 4421 4276"/>
                <a:gd name="T31" fmla="*/ 4421 h 1152"/>
                <a:gd name="T32" fmla="+- 0 10705 10458"/>
                <a:gd name="T33" fmla="*/ T32 w 1152"/>
                <a:gd name="T34" fmla="+- 0 4379 4276"/>
                <a:gd name="T35" fmla="*/ 4379 h 1152"/>
                <a:gd name="T36" fmla="+- 0 10763 10458"/>
                <a:gd name="T37" fmla="*/ T36 w 1152"/>
                <a:gd name="T38" fmla="+- 0 4343 4276"/>
                <a:gd name="T39" fmla="*/ 4343 h 1152"/>
                <a:gd name="T40" fmla="+- 0 10826 10458"/>
                <a:gd name="T41" fmla="*/ T40 w 1152"/>
                <a:gd name="T42" fmla="+- 0 4314 4276"/>
                <a:gd name="T43" fmla="*/ 4314 h 1152"/>
                <a:gd name="T44" fmla="+- 0 10892 10458"/>
                <a:gd name="T45" fmla="*/ T44 w 1152"/>
                <a:gd name="T46" fmla="+- 0 4293 4276"/>
                <a:gd name="T47" fmla="*/ 4293 h 1152"/>
                <a:gd name="T48" fmla="+- 0 10962 10458"/>
                <a:gd name="T49" fmla="*/ T48 w 1152"/>
                <a:gd name="T50" fmla="+- 0 4280 4276"/>
                <a:gd name="T51" fmla="*/ 4280 h 1152"/>
                <a:gd name="T52" fmla="+- 0 11034 10458"/>
                <a:gd name="T53" fmla="*/ T52 w 1152"/>
                <a:gd name="T54" fmla="+- 0 4276 4276"/>
                <a:gd name="T55" fmla="*/ 4276 h 1152"/>
                <a:gd name="T56" fmla="+- 0 11106 10458"/>
                <a:gd name="T57" fmla="*/ T56 w 1152"/>
                <a:gd name="T58" fmla="+- 0 4280 4276"/>
                <a:gd name="T59" fmla="*/ 4280 h 1152"/>
                <a:gd name="T60" fmla="+- 0 11176 10458"/>
                <a:gd name="T61" fmla="*/ T60 w 1152"/>
                <a:gd name="T62" fmla="+- 0 4293 4276"/>
                <a:gd name="T63" fmla="*/ 4293 h 1152"/>
                <a:gd name="T64" fmla="+- 0 11242 10458"/>
                <a:gd name="T65" fmla="*/ T64 w 1152"/>
                <a:gd name="T66" fmla="+- 0 4314 4276"/>
                <a:gd name="T67" fmla="*/ 4314 h 1152"/>
                <a:gd name="T68" fmla="+- 0 11305 10458"/>
                <a:gd name="T69" fmla="*/ T68 w 1152"/>
                <a:gd name="T70" fmla="+- 0 4343 4276"/>
                <a:gd name="T71" fmla="*/ 4343 h 1152"/>
                <a:gd name="T72" fmla="+- 0 11363 10458"/>
                <a:gd name="T73" fmla="*/ T72 w 1152"/>
                <a:gd name="T74" fmla="+- 0 4379 4276"/>
                <a:gd name="T75" fmla="*/ 4379 h 1152"/>
                <a:gd name="T76" fmla="+- 0 11417 10458"/>
                <a:gd name="T77" fmla="*/ T76 w 1152"/>
                <a:gd name="T78" fmla="+- 0 4421 4276"/>
                <a:gd name="T79" fmla="*/ 4421 h 1152"/>
                <a:gd name="T80" fmla="+- 0 11465 10458"/>
                <a:gd name="T81" fmla="*/ T80 w 1152"/>
                <a:gd name="T82" fmla="+- 0 4469 4276"/>
                <a:gd name="T83" fmla="*/ 4469 h 1152"/>
                <a:gd name="T84" fmla="+- 0 11507 10458"/>
                <a:gd name="T85" fmla="*/ T84 w 1152"/>
                <a:gd name="T86" fmla="+- 0 4522 4276"/>
                <a:gd name="T87" fmla="*/ 4522 h 1152"/>
                <a:gd name="T88" fmla="+- 0 11543 10458"/>
                <a:gd name="T89" fmla="*/ T88 w 1152"/>
                <a:gd name="T90" fmla="+- 0 4581 4276"/>
                <a:gd name="T91" fmla="*/ 4581 h 1152"/>
                <a:gd name="T92" fmla="+- 0 11571 10458"/>
                <a:gd name="T93" fmla="*/ T92 w 1152"/>
                <a:gd name="T94" fmla="+- 0 4643 4276"/>
                <a:gd name="T95" fmla="*/ 4643 h 1152"/>
                <a:gd name="T96" fmla="+- 0 11592 10458"/>
                <a:gd name="T97" fmla="*/ T96 w 1152"/>
                <a:gd name="T98" fmla="+- 0 4710 4276"/>
                <a:gd name="T99" fmla="*/ 4710 h 1152"/>
                <a:gd name="T100" fmla="+- 0 11606 10458"/>
                <a:gd name="T101" fmla="*/ T100 w 1152"/>
                <a:gd name="T102" fmla="+- 0 4779 4276"/>
                <a:gd name="T103" fmla="*/ 4779 h 1152"/>
                <a:gd name="T104" fmla="+- 0 11610 10458"/>
                <a:gd name="T105" fmla="*/ T104 w 1152"/>
                <a:gd name="T106" fmla="+- 0 4852 4276"/>
                <a:gd name="T107" fmla="*/ 4852 h 1152"/>
                <a:gd name="T108" fmla="+- 0 11606 10458"/>
                <a:gd name="T109" fmla="*/ T108 w 1152"/>
                <a:gd name="T110" fmla="+- 0 4924 4276"/>
                <a:gd name="T111" fmla="*/ 4924 h 1152"/>
                <a:gd name="T112" fmla="+- 0 11592 10458"/>
                <a:gd name="T113" fmla="*/ T112 w 1152"/>
                <a:gd name="T114" fmla="+- 0 4993 4276"/>
                <a:gd name="T115" fmla="*/ 4993 h 1152"/>
                <a:gd name="T116" fmla="+- 0 11571 10458"/>
                <a:gd name="T117" fmla="*/ T116 w 1152"/>
                <a:gd name="T118" fmla="+- 0 5060 4276"/>
                <a:gd name="T119" fmla="*/ 5060 h 1152"/>
                <a:gd name="T120" fmla="+- 0 11543 10458"/>
                <a:gd name="T121" fmla="*/ T120 w 1152"/>
                <a:gd name="T122" fmla="+- 0 5122 4276"/>
                <a:gd name="T123" fmla="*/ 5122 h 1152"/>
                <a:gd name="T124" fmla="+- 0 11507 10458"/>
                <a:gd name="T125" fmla="*/ T124 w 1152"/>
                <a:gd name="T126" fmla="+- 0 5181 4276"/>
                <a:gd name="T127" fmla="*/ 5181 h 1152"/>
                <a:gd name="T128" fmla="+- 0 11465 10458"/>
                <a:gd name="T129" fmla="*/ T128 w 1152"/>
                <a:gd name="T130" fmla="+- 0 5234 4276"/>
                <a:gd name="T131" fmla="*/ 5234 h 1152"/>
                <a:gd name="T132" fmla="+- 0 11417 10458"/>
                <a:gd name="T133" fmla="*/ T132 w 1152"/>
                <a:gd name="T134" fmla="+- 0 5282 4276"/>
                <a:gd name="T135" fmla="*/ 5282 h 1152"/>
                <a:gd name="T136" fmla="+- 0 11363 10458"/>
                <a:gd name="T137" fmla="*/ T136 w 1152"/>
                <a:gd name="T138" fmla="+- 0 5324 4276"/>
                <a:gd name="T139" fmla="*/ 5324 h 1152"/>
                <a:gd name="T140" fmla="+- 0 11305 10458"/>
                <a:gd name="T141" fmla="*/ T140 w 1152"/>
                <a:gd name="T142" fmla="+- 0 5360 4276"/>
                <a:gd name="T143" fmla="*/ 5360 h 1152"/>
                <a:gd name="T144" fmla="+- 0 11242 10458"/>
                <a:gd name="T145" fmla="*/ T144 w 1152"/>
                <a:gd name="T146" fmla="+- 0 5389 4276"/>
                <a:gd name="T147" fmla="*/ 5389 h 1152"/>
                <a:gd name="T148" fmla="+- 0 11176 10458"/>
                <a:gd name="T149" fmla="*/ T148 w 1152"/>
                <a:gd name="T150" fmla="+- 0 5410 4276"/>
                <a:gd name="T151" fmla="*/ 5410 h 1152"/>
                <a:gd name="T152" fmla="+- 0 11106 10458"/>
                <a:gd name="T153" fmla="*/ T152 w 1152"/>
                <a:gd name="T154" fmla="+- 0 5423 4276"/>
                <a:gd name="T155" fmla="*/ 5423 h 1152"/>
                <a:gd name="T156" fmla="+- 0 11034 10458"/>
                <a:gd name="T157" fmla="*/ T156 w 1152"/>
                <a:gd name="T158" fmla="+- 0 5428 4276"/>
                <a:gd name="T159" fmla="*/ 5428 h 1152"/>
                <a:gd name="T160" fmla="+- 0 10962 10458"/>
                <a:gd name="T161" fmla="*/ T160 w 1152"/>
                <a:gd name="T162" fmla="+- 0 5423 4276"/>
                <a:gd name="T163" fmla="*/ 5423 h 1152"/>
                <a:gd name="T164" fmla="+- 0 10892 10458"/>
                <a:gd name="T165" fmla="*/ T164 w 1152"/>
                <a:gd name="T166" fmla="+- 0 5410 4276"/>
                <a:gd name="T167" fmla="*/ 5410 h 1152"/>
                <a:gd name="T168" fmla="+- 0 10826 10458"/>
                <a:gd name="T169" fmla="*/ T168 w 1152"/>
                <a:gd name="T170" fmla="+- 0 5389 4276"/>
                <a:gd name="T171" fmla="*/ 5389 h 1152"/>
                <a:gd name="T172" fmla="+- 0 10763 10458"/>
                <a:gd name="T173" fmla="*/ T172 w 1152"/>
                <a:gd name="T174" fmla="+- 0 5360 4276"/>
                <a:gd name="T175" fmla="*/ 5360 h 1152"/>
                <a:gd name="T176" fmla="+- 0 10705 10458"/>
                <a:gd name="T177" fmla="*/ T176 w 1152"/>
                <a:gd name="T178" fmla="+- 0 5324 4276"/>
                <a:gd name="T179" fmla="*/ 5324 h 1152"/>
                <a:gd name="T180" fmla="+- 0 10651 10458"/>
                <a:gd name="T181" fmla="*/ T180 w 1152"/>
                <a:gd name="T182" fmla="+- 0 5282 4276"/>
                <a:gd name="T183" fmla="*/ 5282 h 1152"/>
                <a:gd name="T184" fmla="+- 0 10603 10458"/>
                <a:gd name="T185" fmla="*/ T184 w 1152"/>
                <a:gd name="T186" fmla="+- 0 5234 4276"/>
                <a:gd name="T187" fmla="*/ 5234 h 1152"/>
                <a:gd name="T188" fmla="+- 0 10561 10458"/>
                <a:gd name="T189" fmla="*/ T188 w 1152"/>
                <a:gd name="T190" fmla="+- 0 5181 4276"/>
                <a:gd name="T191" fmla="*/ 5181 h 1152"/>
                <a:gd name="T192" fmla="+- 0 10525 10458"/>
                <a:gd name="T193" fmla="*/ T192 w 1152"/>
                <a:gd name="T194" fmla="+- 0 5122 4276"/>
                <a:gd name="T195" fmla="*/ 5122 h 1152"/>
                <a:gd name="T196" fmla="+- 0 10497 10458"/>
                <a:gd name="T197" fmla="*/ T196 w 1152"/>
                <a:gd name="T198" fmla="+- 0 5060 4276"/>
                <a:gd name="T199" fmla="*/ 5060 h 1152"/>
                <a:gd name="T200" fmla="+- 0 10476 10458"/>
                <a:gd name="T201" fmla="*/ T200 w 1152"/>
                <a:gd name="T202" fmla="+- 0 4993 4276"/>
                <a:gd name="T203" fmla="*/ 4993 h 1152"/>
                <a:gd name="T204" fmla="+- 0 10462 10458"/>
                <a:gd name="T205" fmla="*/ T204 w 1152"/>
                <a:gd name="T206" fmla="+- 0 4924 4276"/>
                <a:gd name="T207" fmla="*/ 4924 h 1152"/>
                <a:gd name="T208" fmla="+- 0 10458 10458"/>
                <a:gd name="T209" fmla="*/ T208 w 1152"/>
                <a:gd name="T210" fmla="+- 0 4852 4276"/>
                <a:gd name="T211" fmla="*/ 4852 h 115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</a:cxnLst>
              <a:rect l="0" t="0" r="r" b="b"/>
              <a:pathLst>
                <a:path w="1152" h="1152">
                  <a:moveTo>
                    <a:pt x="0" y="576"/>
                  </a:moveTo>
                  <a:lnTo>
                    <a:pt x="4" y="503"/>
                  </a:lnTo>
                  <a:lnTo>
                    <a:pt x="18" y="434"/>
                  </a:lnTo>
                  <a:lnTo>
                    <a:pt x="39" y="367"/>
                  </a:lnTo>
                  <a:lnTo>
                    <a:pt x="67" y="305"/>
                  </a:lnTo>
                  <a:lnTo>
                    <a:pt x="103" y="246"/>
                  </a:lnTo>
                  <a:lnTo>
                    <a:pt x="145" y="193"/>
                  </a:lnTo>
                  <a:lnTo>
                    <a:pt x="193" y="145"/>
                  </a:lnTo>
                  <a:lnTo>
                    <a:pt x="247" y="103"/>
                  </a:lnTo>
                  <a:lnTo>
                    <a:pt x="305" y="67"/>
                  </a:lnTo>
                  <a:lnTo>
                    <a:pt x="368" y="38"/>
                  </a:lnTo>
                  <a:lnTo>
                    <a:pt x="434" y="17"/>
                  </a:lnTo>
                  <a:lnTo>
                    <a:pt x="504" y="4"/>
                  </a:lnTo>
                  <a:lnTo>
                    <a:pt x="576" y="0"/>
                  </a:lnTo>
                  <a:lnTo>
                    <a:pt x="648" y="4"/>
                  </a:lnTo>
                  <a:lnTo>
                    <a:pt x="718" y="17"/>
                  </a:lnTo>
                  <a:lnTo>
                    <a:pt x="784" y="38"/>
                  </a:lnTo>
                  <a:lnTo>
                    <a:pt x="847" y="67"/>
                  </a:lnTo>
                  <a:lnTo>
                    <a:pt x="905" y="103"/>
                  </a:lnTo>
                  <a:lnTo>
                    <a:pt x="959" y="145"/>
                  </a:lnTo>
                  <a:lnTo>
                    <a:pt x="1007" y="193"/>
                  </a:lnTo>
                  <a:lnTo>
                    <a:pt x="1049" y="246"/>
                  </a:lnTo>
                  <a:lnTo>
                    <a:pt x="1085" y="305"/>
                  </a:lnTo>
                  <a:lnTo>
                    <a:pt x="1113" y="367"/>
                  </a:lnTo>
                  <a:lnTo>
                    <a:pt x="1134" y="434"/>
                  </a:lnTo>
                  <a:lnTo>
                    <a:pt x="1148" y="503"/>
                  </a:lnTo>
                  <a:lnTo>
                    <a:pt x="1152" y="576"/>
                  </a:lnTo>
                  <a:lnTo>
                    <a:pt x="1148" y="648"/>
                  </a:lnTo>
                  <a:lnTo>
                    <a:pt x="1134" y="717"/>
                  </a:lnTo>
                  <a:lnTo>
                    <a:pt x="1113" y="784"/>
                  </a:lnTo>
                  <a:lnTo>
                    <a:pt x="1085" y="846"/>
                  </a:lnTo>
                  <a:lnTo>
                    <a:pt x="1049" y="905"/>
                  </a:lnTo>
                  <a:lnTo>
                    <a:pt x="1007" y="958"/>
                  </a:lnTo>
                  <a:lnTo>
                    <a:pt x="959" y="1006"/>
                  </a:lnTo>
                  <a:lnTo>
                    <a:pt x="905" y="1048"/>
                  </a:lnTo>
                  <a:lnTo>
                    <a:pt x="847" y="1084"/>
                  </a:lnTo>
                  <a:lnTo>
                    <a:pt x="784" y="1113"/>
                  </a:lnTo>
                  <a:lnTo>
                    <a:pt x="718" y="1134"/>
                  </a:lnTo>
                  <a:lnTo>
                    <a:pt x="648" y="1147"/>
                  </a:lnTo>
                  <a:lnTo>
                    <a:pt x="576" y="1152"/>
                  </a:lnTo>
                  <a:lnTo>
                    <a:pt x="504" y="1147"/>
                  </a:lnTo>
                  <a:lnTo>
                    <a:pt x="434" y="1134"/>
                  </a:lnTo>
                  <a:lnTo>
                    <a:pt x="368" y="1113"/>
                  </a:lnTo>
                  <a:lnTo>
                    <a:pt x="305" y="1084"/>
                  </a:lnTo>
                  <a:lnTo>
                    <a:pt x="247" y="1048"/>
                  </a:lnTo>
                  <a:lnTo>
                    <a:pt x="193" y="1006"/>
                  </a:lnTo>
                  <a:lnTo>
                    <a:pt x="145" y="958"/>
                  </a:lnTo>
                  <a:lnTo>
                    <a:pt x="103" y="905"/>
                  </a:lnTo>
                  <a:lnTo>
                    <a:pt x="67" y="846"/>
                  </a:lnTo>
                  <a:lnTo>
                    <a:pt x="39" y="784"/>
                  </a:lnTo>
                  <a:lnTo>
                    <a:pt x="18" y="717"/>
                  </a:lnTo>
                  <a:lnTo>
                    <a:pt x="4" y="648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2590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357290" y="1214422"/>
            <a:ext cx="735811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Andalus" pitchFamily="18" charset="-78"/>
                <a:cs typeface="Andalus" pitchFamily="18" charset="-78"/>
              </a:rPr>
              <a:t>OKULLARDA   DEVAMSIZLIK </a:t>
            </a:r>
          </a:p>
          <a:p>
            <a:pPr algn="ctr"/>
            <a:r>
              <a:rPr lang="tr-TR" sz="3200" b="1" dirty="0" smtClean="0">
                <a:latin typeface="Andalus" pitchFamily="18" charset="-78"/>
                <a:cs typeface="Andalus" pitchFamily="18" charset="-78"/>
              </a:rPr>
              <a:t>VE </a:t>
            </a:r>
          </a:p>
          <a:p>
            <a:pPr algn="ctr"/>
            <a:r>
              <a:rPr lang="tr-TR" sz="3200" b="1" dirty="0" smtClean="0">
                <a:latin typeface="Andalus" pitchFamily="18" charset="-78"/>
                <a:cs typeface="Andalus" pitchFamily="18" charset="-78"/>
              </a:rPr>
              <a:t>ÇÖZÜM ÖNERİLERİ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147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285852" y="1000108"/>
            <a:ext cx="7572428" cy="5429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Öğrencilerin bos zamanlarını okulda değerlendirebilmeleri için sosyal ve sportif etkinliklerin sayısı artırılabilir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Okulda bulunan öğrenci meclisi </a:t>
            </a:r>
            <a:r>
              <a:rPr lang="tr-TR" sz="2400" b="1" dirty="0" err="1">
                <a:latin typeface="Andalus" pitchFamily="18" charset="-78"/>
                <a:cs typeface="Andalus" pitchFamily="18" charset="-78"/>
              </a:rPr>
              <a:t>çalısmaları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 err="1">
                <a:latin typeface="Andalus" pitchFamily="18" charset="-78"/>
                <a:cs typeface="Andalus" pitchFamily="18" charset="-78"/>
              </a:rPr>
              <a:t>etkinlestirilerek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, okul ve sınıf içi kuralların öğrencilerle birlikte </a:t>
            </a:r>
            <a:r>
              <a:rPr lang="tr-TR" sz="2400" b="1" dirty="0" err="1">
                <a:latin typeface="Andalus" pitchFamily="18" charset="-78"/>
                <a:cs typeface="Andalus" pitchFamily="18" charset="-78"/>
              </a:rPr>
              <a:t>olusturulması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 sağlanabilir.</a:t>
            </a:r>
          </a:p>
          <a:p>
            <a:pPr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Öğrenci ve ailenin yakından tanınmasına fırsat sunan ev ziyaretleri planlanmalıdır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Öğretmenlerin öğrencilerin seviyelerini bilmesi ve gerçekdışı beklentilerden uzak olmaları gerekmektedir.</a:t>
            </a:r>
          </a:p>
          <a:p>
            <a:pPr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065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036396" cy="128939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Aileden kaynaklı nedenler ve çözüm önerileri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1500174"/>
            <a:ext cx="7748934" cy="33689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içerisinde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öğrenciyi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etkileyecek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düzeyde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anlaşmazlıklar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yaşanması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err="1">
                <a:latin typeface="Andalus" pitchFamily="18" charset="-78"/>
                <a:cs typeface="Andalus" pitchFamily="18" charset="-78"/>
              </a:rPr>
              <a:t>P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arçalanmış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ailelerde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ilgilenilmemesi</a:t>
            </a: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Ekonomik yetersizliklerden dolayı 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ö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ğrencinin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ev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işlerinde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,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tarlada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 veya herhangi bir işte çalıştırılması 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takibi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yapmaması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türkiye'deki çocukişç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5143512"/>
            <a:ext cx="2714644" cy="1214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58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B\Desktop\çocuk-isciler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5100" y="1142985"/>
            <a:ext cx="7499350" cy="4147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86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571480"/>
            <a:ext cx="7643866" cy="52864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Aile, öğrenci davranışının şekillenmeye başladığı, örnek alındığı temel çevredir. Velilerin, okul düzen politikalarını, davranış kurallarını bilip desteklemesi, bunun için de okul aile iletişiminin yazılı, sözlü, yüz yüze şekillerde çoğaltılması gerekir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Ev çevresi ve desteği, ailenin eğitime katılımı, öğrencinin okula düzenli devam etmesini sağlar 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durumlarında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veliler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işbirliğine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gidilmeli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çağırılmalı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gerekiyorsa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ev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ziyaretleri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yapılmalı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devamsızlığın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nedenleri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araştırılmalı</a:t>
            </a:r>
            <a:r>
              <a:rPr lang="tr-TR" sz="2400" dirty="0" err="1" smtClean="0">
                <a:latin typeface="Andalus" pitchFamily="18" charset="-78"/>
                <a:cs typeface="Andalus" pitchFamily="18" charset="-78"/>
              </a:rPr>
              <a:t>dır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823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42976" y="285728"/>
            <a:ext cx="7749504" cy="657227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Velilere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devamsızlıklarına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ilişkin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sorumlulukları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yükümlülükleri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konusunda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bilgi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paylaşımında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bulunul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Öğrenci devamı ve başarısının sağlanması için, aileler, etkin olarak kendi çocuklarının eğitimine katılmalı ve onları yönlendirmelidirler. 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yönetimince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çalışmak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zorunda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belirlen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erek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öğrencilere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yönelik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burs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veya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maddi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destek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sağlanması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 için gerekli kurumlarla işbirliği sağlanmalıdır.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31662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428605"/>
            <a:ext cx="7820372" cy="343244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Ailelerin geziler, kermesler, sportif etkinlikler gibi programlarla okul aktivitelerine katılımlarının sağlanması</a:t>
            </a: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Velilere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oryantasyon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eğitimi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yapılması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Nasıl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ilgili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olunur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?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ilgili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mevzuat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yönetmelikler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nelerdir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? Her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sınıf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bazında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bilişsel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psikoloji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k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özellikleri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nelerdir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? vb.),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birliği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yönetiminin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işbirliği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iletişiminin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geliştirilmesi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image5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1538" y="3857628"/>
            <a:ext cx="7460902" cy="2811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48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7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857232"/>
            <a:ext cx="7862912" cy="48539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57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1500174"/>
            <a:ext cx="8143900" cy="535782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sorunu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yaşayan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birebir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görüşme</a:t>
            </a:r>
            <a:r>
              <a:rPr lang="tr-TR" sz="2400" b="1" dirty="0" err="1" smtClean="0">
                <a:latin typeface="Andalus" pitchFamily="18" charset="-78"/>
                <a:cs typeface="Andalus" pitchFamily="18" charset="-78"/>
              </a:rPr>
              <a:t>lerin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 planlanması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nedenlerinin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araştırılması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,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Bireyi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tanıma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teknikleri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uygulanarak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ilgi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alanlarınayönlendirici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çalışmaların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yapılmas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ı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Gruplar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halinde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yapan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okulda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sosyal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sportif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faaliyetlerde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sorumluluk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verilerek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okulun tercih edilebilirliğinin artırılması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image88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0643" y="430389"/>
            <a:ext cx="4003816" cy="450436"/>
          </a:xfrm>
          <a:prstGeom prst="rect">
            <a:avLst/>
          </a:prstGeom>
        </p:spPr>
      </p:pic>
      <p:pic>
        <p:nvPicPr>
          <p:cNvPr id="5" name="image89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3746" y="1145829"/>
            <a:ext cx="3737610" cy="363221"/>
          </a:xfrm>
          <a:prstGeom prst="rect">
            <a:avLst/>
          </a:prstGeom>
        </p:spPr>
      </p:pic>
      <p:pic>
        <p:nvPicPr>
          <p:cNvPr id="7" name="image90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2910" y="142852"/>
            <a:ext cx="3450300" cy="1209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54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0"/>
            <a:ext cx="7858180" cy="6072206"/>
          </a:xfrm>
        </p:spPr>
        <p:txBody>
          <a:bodyPr>
            <a:normAutofit fontScale="77500" lnSpcReduction="20000"/>
          </a:bodyPr>
          <a:lstStyle/>
          <a:p>
            <a:pPr lvl="1"/>
            <a:endParaRPr lang="tr-TR" sz="2000" b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lvl="1"/>
            <a:endParaRPr lang="tr-TR" sz="20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lvl="1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SONUÇ </a:t>
            </a:r>
            <a:r>
              <a:rPr lang="en-US" sz="26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VE ÖNERİLER</a:t>
            </a:r>
            <a:endParaRPr lang="tr-TR" sz="2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tr-TR" sz="2600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nedenleri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cinsiyet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bakımından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değerlendirildiğinde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erkek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kız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öğrencilerden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fazla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yaptıkları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anlaşılmıştır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yaşlarına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bakarak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devamsızlıkları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değerlendirildiğinde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600" dirty="0" smtClean="0">
                <a:latin typeface="Andalus" pitchFamily="18" charset="-78"/>
                <a:cs typeface="Andalus" pitchFamily="18" charset="-78"/>
              </a:rPr>
              <a:t>ergenlik dönemi içerisinde yer alan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yapmada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diğer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yaş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gruplarına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göre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önde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olduğu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görülmüştür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tr-TR" sz="26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err="1">
                <a:latin typeface="Andalus" pitchFamily="18" charset="-78"/>
                <a:cs typeface="Andalus" pitchFamily="18" charset="-78"/>
              </a:rPr>
              <a:t>Ergenlik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çağında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olan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yaş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grubundaki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ilgilerinin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dışına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kaydığı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bağımsızlık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kazanma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çabalarının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fazla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olduğu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otorite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olarak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görülen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anne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, baba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öğretmenlere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karşı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gelmenin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arkadaş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gruplarınca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desteklendiği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gibi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nedenlerin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devamsızlığı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arttırdığı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söylenebilir</a:t>
            </a:r>
            <a:endParaRPr lang="tr-TR" sz="26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725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0"/>
            <a:ext cx="7820372" cy="685799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Devamsızlıkların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en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önemli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nedeninin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“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aileden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kaynaklanan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nedenler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” (% 48,1)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olduğu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devamsızlıklar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üzerinde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en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az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etkili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nedenin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“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“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sağlık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problemleri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” (%11,1)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olduğu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anlaşılmıştır</a:t>
            </a: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dirty="0">
              <a:latin typeface="Andalus" pitchFamily="18" charset="-78"/>
              <a:cs typeface="Andalus" pitchFamily="18" charset="-78"/>
            </a:endParaRPr>
          </a:p>
          <a:p>
            <a:endParaRPr lang="tr-TR" dirty="0" smtClean="0">
              <a:latin typeface="Andalus" pitchFamily="18" charset="-78"/>
              <a:cs typeface="Andalus" pitchFamily="18" charset="-78"/>
            </a:endParaRPr>
          </a:p>
          <a:p>
            <a:endParaRPr lang="tr-TR" dirty="0">
              <a:latin typeface="Andalus" pitchFamily="18" charset="-78"/>
              <a:cs typeface="Andalus" pitchFamily="18" charset="-78"/>
            </a:endParaRPr>
          </a:p>
          <a:p>
            <a:endParaRPr lang="tr-TR" dirty="0">
              <a:latin typeface="Andalus" pitchFamily="18" charset="-78"/>
              <a:cs typeface="Andalus" pitchFamily="18" charset="-78"/>
            </a:endParaRPr>
          </a:p>
          <a:p>
            <a:endParaRPr lang="tr-TR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122" name="Picture 2" descr="C:\Users\PC\Desktop\upload_article__0_0_aile-danismanligi-ne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284984"/>
            <a:ext cx="7605488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00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57258" y="285728"/>
            <a:ext cx="7786742" cy="1000132"/>
          </a:xfrm>
        </p:spPr>
        <p:txBody>
          <a:bodyPr>
            <a:normAutofit fontScale="90000"/>
          </a:bodyPr>
          <a:lstStyle/>
          <a:p>
            <a:r>
              <a:rPr lang="tr-TR" sz="4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tr-TR" sz="4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tr-TR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Devamsızlık </a:t>
            </a:r>
            <a:r>
              <a:rPr lang="tr-TR" sz="36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Kavramı </a:t>
            </a:r>
            <a:r>
              <a:rPr lang="tr-TR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ve Tanımı</a:t>
            </a:r>
            <a:endParaRPr lang="tr-TR" sz="3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214414" y="1643050"/>
            <a:ext cx="7678066" cy="4529149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Devamsızlık bir öğrencinin okula yönelik olumsuz duygularının bir belirtisi olmakla birlikte tek başına bir etmen değildir.  </a:t>
            </a:r>
          </a:p>
          <a:p>
            <a:pPr marL="114300" indent="0">
              <a:buNone/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             </a:t>
            </a:r>
          </a:p>
          <a:p>
            <a:pPr marL="114300" indent="0">
              <a:buNone/>
              <a:defRPr/>
            </a:pP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Okula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devamsızlık, hem fiziksel hem psikolojik hem de toplumsal birçok etmenden kaynaklanabilen istenmeyen bir öğrenci </a:t>
            </a: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davranışıdır</a:t>
            </a:r>
          </a:p>
          <a:p>
            <a:pPr marL="114300" indent="0">
              <a:buNone/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Birçok etmenin birlikte ya da tek başına bulunması, öğrencinin okuldan uzaklaşmasına veya devamsızlık yapmasına neden </a:t>
            </a: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olabilmektedir.</a:t>
            </a: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>
              <a:buNone/>
              <a:defRPr/>
            </a:pP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84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214290"/>
            <a:ext cx="7715304" cy="635798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Araştırmaya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katılan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öğrencilerden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16’sı (% 59,3)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çalıştıklarını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söylemişlerdir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 Bu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çalıştıkları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düzenli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olmayıp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çoğunlukla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mevsimlik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şeklindedir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Ekonomik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sıkıntı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içinde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bulunan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çocuklarını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göndermek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yerine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tarla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bağ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bahçe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işlerine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gönderdikleri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anlaşılmıştır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çocuğun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yaşantılarına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ilişkin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ihtiyaçlarını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karşılayamaması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ekonomik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gerekçelerle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çocuğun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işgücüne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ihtiyaç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duyması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da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diğer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nedenidir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400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71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28662" y="428604"/>
            <a:ext cx="8072462" cy="64293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Araştırmadan elde edilen verilere göre öğrencilerin%92.6 sının annelerinin eğitimlerinin çok yetersiz olduğu ortaya çıkmıştır. Annelerin eğitim bakımından dezavantajlı durumunun öğrencilerin devamsızlık yapmasında ve devamsızlık yapan öğrencilerin okula devam etmelerini sağlayamama bakımından olumsuz bir durum oluşturduğu söylenebilir.</a:t>
            </a:r>
          </a:p>
          <a:p>
            <a:pPr>
              <a:lnSpc>
                <a:spcPct val="150000"/>
              </a:lnSpc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Babaların çalışması ve çocukların eğitimi ile annelerin daha yakından ilgilenmek durumunda kalması nedeniyle babaların annelerden daha eğitimli olmasının öğrencilerin devamsızlık probleminin çözümünde olumlu bir rol oynamasına engel teşkil ettiği söylenebilir.</a:t>
            </a: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357166"/>
            <a:ext cx="7892950" cy="650083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dirty="0">
                <a:latin typeface="Andalus" pitchFamily="18" charset="-78"/>
                <a:cs typeface="Andalus" pitchFamily="18" charset="-78"/>
              </a:rPr>
              <a:t>A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ilelerin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yetiştirme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biçimi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ailelerin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sosyal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ekonomik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durumu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içi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ilişkiler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içi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şiddet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gencin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etiketlenmesi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gencin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ailesinin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madde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bağımlılığı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gencin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hayatı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yaşamaya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değer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bulmaması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hayata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düşüncelerinin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katılığı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devamsızlığı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beraberinde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getirmektedir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A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iledeki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sayısının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fazla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olması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gelir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düşüklüğü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ailenin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eğitim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düzeyinin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düşüklüğü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bilgi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yoksunluğu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çocukları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kaçınılmaz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şekilde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iş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yaşamına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girmeye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zorlamaktadır</a:t>
            </a: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33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357166"/>
            <a:ext cx="7892380" cy="650083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400" dirty="0">
                <a:latin typeface="Andalus" pitchFamily="18" charset="-78"/>
                <a:cs typeface="Andalus" pitchFamily="18" charset="-78"/>
              </a:rPr>
              <a:t>E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ğitimin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özellikle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kadın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eğitiminin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çocukların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devamında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son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derece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etkili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olduğu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>
                <a:latin typeface="Andalus" pitchFamily="18" charset="-78"/>
                <a:cs typeface="Andalus" pitchFamily="18" charset="-78"/>
              </a:rPr>
              <a:t>görülmektedir.Bu</a:t>
            </a:r>
            <a:r>
              <a:rPr lang="tr-TR" sz="2400" dirty="0">
                <a:latin typeface="Andalus" pitchFamily="18" charset="-78"/>
                <a:cs typeface="Andalus" pitchFamily="18" charset="-78"/>
              </a:rPr>
              <a:t> sebeple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Okullarda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öğrenci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velilerine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psikolojisi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davranışları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çocuk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sağlığı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ana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baba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eğitimi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gerekli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olan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diğer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konularda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seminerler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düzenlenebilir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 Bu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seminerlere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katılım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özendirilebilir</a:t>
            </a:r>
            <a:r>
              <a:rPr lang="en-US" sz="2400" dirty="0"/>
              <a:t>.</a:t>
            </a:r>
            <a:endParaRPr lang="tr-TR" sz="2400" dirty="0"/>
          </a:p>
          <a:p>
            <a:pPr>
              <a:buFont typeface="Wingdings" pitchFamily="2" charset="2"/>
              <a:buChar char="v"/>
            </a:pPr>
            <a:endParaRPr lang="tr-TR" sz="20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2" descr="C:\Users\PC\Desktop\aii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929066"/>
            <a:ext cx="5525806" cy="2214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75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357166"/>
            <a:ext cx="8072462" cy="6500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ndalus" pitchFamily="18" charset="-78"/>
                <a:cs typeface="Andalus" pitchFamily="18" charset="-78"/>
              </a:rPr>
              <a:t>Çocuğun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yapmasına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tepki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gösterilmemesi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yönlendirme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yapılmaması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öğrencinin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istenmeyen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davranışı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pekiştirmesine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neden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olabileceği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gibi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çocuğa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psikolojik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tepki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kızma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v.b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)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vermenin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de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davranışta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geçici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düzelme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sağlamakla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birlikte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kalıcı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düzelme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sağlamayacağı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söylenebilir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Nitekim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görüşme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yapılan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bazı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tür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psikolojik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tepkilerden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süre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sonra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tekrar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yaptıklarını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söylemişlerdir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3" name="Picture 2" descr="C:\Users\PC\Desktop\kotu-yoneticinin-el-kitabi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4286256"/>
            <a:ext cx="5143536" cy="23574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01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357290" y="0"/>
            <a:ext cx="778671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Okulların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en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önemli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varlık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nedenleri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eğitim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gereksinimlerini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karşılamak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onlara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güçlü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oldukları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alanlarda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gelişme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olanakları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sunmaktır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Okulların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işlevleri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çoğu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kez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gerçekleştiremedikleri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görülmektedir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kişisel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gereksinimlerinin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karşılandığı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bunun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çeşitli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etkinlikler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aracılığıyla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devam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ettirildiği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ortamlarda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bulunmak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ister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(Jones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Jones, 1997). “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grup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dinamiğinin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etkisiyle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grup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içerisine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girebilmek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gruba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ayak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uydurmak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da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grupta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söz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sahibi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olmak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için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yapabildikleri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ileri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sürülmektedir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097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\Desktop\_780x479-km22aiioy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0025" y="1566862"/>
            <a:ext cx="7429500" cy="4562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32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142976" y="457200"/>
            <a:ext cx="4786346" cy="739552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KIRIK CAM TEORİSİ</a:t>
            </a:r>
            <a:endParaRPr lang="tr-TR" sz="32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1196752"/>
            <a:ext cx="7858180" cy="5446958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endParaRPr lang="tr-TR" sz="2400" dirty="0" smtClean="0">
              <a:solidFill>
                <a:srgbClr val="14233A"/>
              </a:solidFill>
              <a:latin typeface="ptsans"/>
            </a:endParaRPr>
          </a:p>
          <a:p>
            <a:pPr marL="114300" indent="0">
              <a:buNone/>
              <a:defRPr/>
            </a:pPr>
            <a:r>
              <a:rPr lang="tr-TR" sz="2400" dirty="0" smtClean="0">
                <a:solidFill>
                  <a:srgbClr val="14233A"/>
                </a:solidFill>
                <a:latin typeface="ptsans"/>
              </a:rPr>
              <a:t>Kırık 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Cam Teorisi ABD'li suç psikoloğu Philip </a:t>
            </a:r>
            <a:r>
              <a:rPr lang="tr-TR" sz="2400" dirty="0" err="1">
                <a:solidFill>
                  <a:srgbClr val="14233A"/>
                </a:solidFill>
                <a:latin typeface="ptsans"/>
              </a:rPr>
              <a:t>Zimbardo'nun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 1969'da yaptığı bir deneyden ilham alınarak geliştirilmiştir.</a:t>
            </a:r>
          </a:p>
          <a:p>
            <a:pPr marL="114300" indent="0">
              <a:buNone/>
              <a:defRPr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err="1">
                <a:solidFill>
                  <a:srgbClr val="14233A"/>
                </a:solidFill>
                <a:latin typeface="ptsans"/>
              </a:rPr>
              <a:t>Zimbardo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, suç oranının yüksek olduğu, </a:t>
            </a:r>
            <a:r>
              <a:rPr lang="tr-TR" sz="2400" dirty="0">
                <a:solidFill>
                  <a:srgbClr val="333333"/>
                </a:solidFill>
                <a:latin typeface="Raleway"/>
              </a:rPr>
              <a:t>Kaliforniya’nın 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yoksul </a:t>
            </a:r>
            <a:r>
              <a:rPr lang="tr-TR" sz="2400" dirty="0" err="1">
                <a:solidFill>
                  <a:srgbClr val="14233A"/>
                </a:solidFill>
                <a:latin typeface="ptsans"/>
              </a:rPr>
              <a:t>Bronx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 ve daha yüksek yaşam standardına sahip </a:t>
            </a:r>
            <a:r>
              <a:rPr lang="tr-TR" sz="2400" dirty="0" err="1">
                <a:solidFill>
                  <a:srgbClr val="14233A"/>
                </a:solidFill>
                <a:latin typeface="ptsans"/>
              </a:rPr>
              <a:t>Palo</a:t>
            </a:r>
            <a:r>
              <a:rPr lang="tr-TR" sz="2400" dirty="0">
                <a:solidFill>
                  <a:srgbClr val="14233A"/>
                </a:solidFill>
                <a:latin typeface="ptsans"/>
              </a:rPr>
              <a:t> Alto bölgelerine birer 1959 model otomobil bıraktı</a:t>
            </a:r>
            <a:r>
              <a:rPr lang="tr-TR" sz="2400" dirty="0" smtClean="0">
                <a:solidFill>
                  <a:srgbClr val="14233A"/>
                </a:solidFill>
                <a:latin typeface="ptsans"/>
              </a:rPr>
              <a:t>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>
                <a:solidFill>
                  <a:srgbClr val="14233A"/>
                </a:solidFill>
                <a:latin typeface="ptsans"/>
              </a:rPr>
              <a:t>Araçların plakası yoktu, kaputları aralıktı. Olup bitenleri gizli kamerayla izledi.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6142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428604"/>
            <a:ext cx="7820372" cy="6072230"/>
          </a:xfrm>
        </p:spPr>
        <p:txBody>
          <a:bodyPr>
            <a:normAutofit/>
          </a:bodyPr>
          <a:lstStyle/>
          <a:p>
            <a:pPr marL="114300" indent="0">
              <a:buClr>
                <a:srgbClr val="A9A57C"/>
              </a:buClr>
              <a:buNone/>
            </a:pPr>
            <a:r>
              <a:rPr lang="tr-TR" sz="2600" dirty="0" err="1">
                <a:solidFill>
                  <a:srgbClr val="14233A"/>
                </a:solidFill>
                <a:latin typeface="ptsans"/>
              </a:rPr>
              <a:t>Bronx'taki</a:t>
            </a:r>
            <a:r>
              <a:rPr lang="tr-TR" sz="2600" dirty="0">
                <a:solidFill>
                  <a:srgbClr val="14233A"/>
                </a:solidFill>
                <a:latin typeface="ptsans"/>
              </a:rPr>
              <a:t> otomobil üç gün içinde baştan aşağıya yağmalandı. Diğerine ise bir hafta boyunca kimse dokunmadı.</a:t>
            </a:r>
          </a:p>
          <a:p>
            <a:pPr marL="114300" indent="0">
              <a:buClr>
                <a:srgbClr val="A9A57C"/>
              </a:buClr>
              <a:buNone/>
            </a:pPr>
            <a:endParaRPr lang="tr-TR" sz="2600" dirty="0">
              <a:solidFill>
                <a:srgbClr val="2F2B20"/>
              </a:solidFill>
            </a:endParaRPr>
          </a:p>
          <a:p>
            <a:pPr marL="114300" indent="0">
              <a:buNone/>
            </a:pPr>
            <a:r>
              <a:rPr lang="tr-TR" sz="2600" dirty="0">
                <a:solidFill>
                  <a:srgbClr val="14233A"/>
                </a:solidFill>
                <a:latin typeface="ptsans"/>
              </a:rPr>
              <a:t>Ardından </a:t>
            </a:r>
            <a:r>
              <a:rPr lang="tr-TR" sz="2600" dirty="0" err="1">
                <a:solidFill>
                  <a:srgbClr val="14233A"/>
                </a:solidFill>
                <a:latin typeface="ptsans"/>
              </a:rPr>
              <a:t>Zimbardo</a:t>
            </a:r>
            <a:r>
              <a:rPr lang="tr-TR" sz="2600" dirty="0">
                <a:solidFill>
                  <a:srgbClr val="14233A"/>
                </a:solidFill>
                <a:latin typeface="ptsans"/>
              </a:rPr>
              <a:t> ile iki öğrencisi, sağlam kalan otomobilin yanına gidip çekiçle kelebek camını kırdılar. Daha ilk darbe indirilmişti ki çevredeki insanlar (yani zengin beyazlar) da olaya dahil oldular.</a:t>
            </a:r>
          </a:p>
          <a:p>
            <a:pPr marL="114300" indent="0">
              <a:buNone/>
            </a:pPr>
            <a:endParaRPr lang="tr-TR" sz="2600" dirty="0">
              <a:solidFill>
                <a:srgbClr val="14233A"/>
              </a:solidFill>
              <a:latin typeface="ptsans"/>
            </a:endParaRPr>
          </a:p>
          <a:p>
            <a:pPr marL="114300" indent="0">
              <a:buNone/>
            </a:pPr>
            <a:r>
              <a:rPr lang="tr-TR" sz="2600" dirty="0">
                <a:solidFill>
                  <a:srgbClr val="14233A"/>
                </a:solidFill>
                <a:latin typeface="ptsans"/>
              </a:rPr>
              <a:t>Birkaç dakika sonra o otomobil de kullanılmaz hale geldi.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358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42976" y="500042"/>
            <a:ext cx="7786742" cy="5857916"/>
          </a:xfrm>
        </p:spPr>
        <p:txBody>
          <a:bodyPr>
            <a:normAutofit/>
          </a:bodyPr>
          <a:lstStyle/>
          <a:p>
            <a:r>
              <a:rPr lang="tr-TR" sz="2600" b="1" dirty="0">
                <a:solidFill>
                  <a:srgbClr val="C00000"/>
                </a:solidFill>
                <a:latin typeface="ptsans"/>
              </a:rPr>
              <a:t>Demek ki" diyordu </a:t>
            </a:r>
            <a:r>
              <a:rPr lang="tr-TR" sz="2600" b="1" dirty="0" err="1">
                <a:solidFill>
                  <a:srgbClr val="C00000"/>
                </a:solidFill>
                <a:latin typeface="ptsans"/>
              </a:rPr>
              <a:t>Zimbardo</a:t>
            </a:r>
            <a:r>
              <a:rPr lang="tr-TR" sz="2600" b="1" dirty="0">
                <a:solidFill>
                  <a:srgbClr val="C00000"/>
                </a:solidFill>
                <a:latin typeface="ptsans"/>
              </a:rPr>
              <a:t>, </a:t>
            </a:r>
            <a:r>
              <a:rPr lang="tr-TR" sz="2600" b="1" dirty="0">
                <a:solidFill>
                  <a:srgbClr val="C00000"/>
                </a:solidFill>
                <a:latin typeface="pt_sansbold"/>
              </a:rPr>
              <a:t>"İlk camın kırılmasına, ya da çevreyi kirleten ilk çöpe, </a:t>
            </a:r>
            <a:r>
              <a:rPr lang="tr-TR" sz="2600" b="1" dirty="0" smtClean="0">
                <a:solidFill>
                  <a:srgbClr val="C00000"/>
                </a:solidFill>
                <a:latin typeface="pt_sansbold"/>
              </a:rPr>
              <a:t>izin </a:t>
            </a:r>
            <a:r>
              <a:rPr lang="tr-TR" sz="2600" b="1" dirty="0">
                <a:solidFill>
                  <a:srgbClr val="C00000"/>
                </a:solidFill>
                <a:latin typeface="pt_sansbold"/>
              </a:rPr>
              <a:t>vermemek gerek. Aksi halde kötü gidişatı engelleyemeyiz.</a:t>
            </a:r>
          </a:p>
          <a:p>
            <a:endParaRPr lang="tr-TR" sz="2600" dirty="0">
              <a:solidFill>
                <a:srgbClr val="14233A"/>
              </a:solidFill>
              <a:latin typeface="pt_sansbold"/>
            </a:endParaRPr>
          </a:p>
          <a:p>
            <a:r>
              <a:rPr lang="tr-TR" sz="2600" dirty="0">
                <a:solidFill>
                  <a:srgbClr val="14233A"/>
                </a:solidFill>
                <a:latin typeface="pt_sansbold"/>
              </a:rPr>
              <a:t>Devamsızlık konusunda bazen küçük ya da önemsiz görünen nedenler </a:t>
            </a:r>
            <a:r>
              <a:rPr lang="tr-TR" sz="2600">
                <a:solidFill>
                  <a:srgbClr val="14233A"/>
                </a:solidFill>
                <a:latin typeface="pt_sansbold"/>
              </a:rPr>
              <a:t>öğrencinin </a:t>
            </a:r>
            <a:r>
              <a:rPr lang="tr-TR" sz="2600" smtClean="0">
                <a:solidFill>
                  <a:srgbClr val="14233A"/>
                </a:solidFill>
                <a:latin typeface="pt_sansbold"/>
              </a:rPr>
              <a:t>sınıf </a:t>
            </a:r>
            <a:r>
              <a:rPr lang="tr-TR" sz="2600" dirty="0">
                <a:solidFill>
                  <a:srgbClr val="14233A"/>
                </a:solidFill>
                <a:latin typeface="pt_sansbold"/>
              </a:rPr>
              <a:t>tekrarından, okulu terkine, madde kullanımına, hatta suç ve şiddet eylemlerine </a:t>
            </a:r>
            <a:r>
              <a:rPr lang="tr-TR" sz="2600" dirty="0" smtClean="0">
                <a:solidFill>
                  <a:srgbClr val="14233A"/>
                </a:solidFill>
                <a:latin typeface="pt_sansbold"/>
              </a:rPr>
              <a:t>   karışmasına </a:t>
            </a:r>
            <a:r>
              <a:rPr lang="tr-TR" sz="2600" dirty="0">
                <a:solidFill>
                  <a:srgbClr val="14233A"/>
                </a:solidFill>
                <a:latin typeface="pt_sansbold"/>
              </a:rPr>
              <a:t>kadar pek çok soruna yol açabilmektedir.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317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71538" y="457201"/>
            <a:ext cx="7676926" cy="68578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GEÇ GELME ,DEVAMSIZLIK VE İLİŞİK KESME </a:t>
            </a:r>
            <a:endParaRPr lang="tr-TR" sz="2800" b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1142984"/>
            <a:ext cx="7929618" cy="43577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süresi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u="sng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özürsüz</a:t>
            </a:r>
            <a:r>
              <a:rPr lang="en-US" sz="4200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10 </a:t>
            </a:r>
            <a:r>
              <a:rPr lang="en-US" sz="4200" u="sng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günü</a:t>
            </a:r>
            <a:r>
              <a:rPr lang="en-US" sz="4200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200" u="sng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toplamda</a:t>
            </a:r>
            <a:r>
              <a:rPr lang="en-US" sz="4200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30 </a:t>
            </a:r>
            <a:r>
              <a:rPr lang="en-US" sz="4200" u="sng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günü</a:t>
            </a:r>
            <a:r>
              <a:rPr lang="en-US" sz="4200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aşan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ders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pu</a:t>
            </a:r>
            <a:r>
              <a:rPr lang="tr-TR" sz="4200" dirty="0" smtClean="0">
                <a:latin typeface="Andalus" pitchFamily="18" charset="-78"/>
                <a:cs typeface="Andalus" pitchFamily="18" charset="-78"/>
              </a:rPr>
              <a:t>anları 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olursa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olsun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başarısız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sayılır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durumları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yazılı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olarak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velilerine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bildirilir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. </a:t>
            </a:r>
            <a:endParaRPr lang="tr-TR" sz="4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Ancak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üniversite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hastaneleri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eğitim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araştırma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hastaneleri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veya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tam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teşekküllü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devlet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hastanelerinde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kontrol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kayıtlı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sürekli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tedaviyi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organ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naklini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gerektiren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hastalığı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bulunanlar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kaynaştırma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özel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eğitim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gerektirenler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tutuklu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tr-TR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özürsüz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süresi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10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günü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geçmemek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kaydıyla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toplam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süresi</a:t>
            </a:r>
            <a:r>
              <a:rPr lang="tr-TR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60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gün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olarak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uygulanır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. </a:t>
            </a:r>
            <a:endParaRPr lang="tr-TR" sz="4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tr-TR" sz="4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nedeniyle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başarısız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sayılan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öğrenim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hakkı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bulunan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takip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eden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öğretim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yılında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devam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ettirilir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tr-TR" sz="4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Öğrenim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hakkı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bulunmayanlar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ise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okulla</a:t>
            </a:r>
            <a:r>
              <a:rPr lang="tr-TR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ilişikleri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kesilerek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Açık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Öğretim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Lisesi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veya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 smtClean="0">
                <a:latin typeface="Andalus" pitchFamily="18" charset="-78"/>
                <a:cs typeface="Andalus" pitchFamily="18" charset="-78"/>
              </a:rPr>
              <a:t>Mesleki</a:t>
            </a:r>
            <a:r>
              <a:rPr lang="en-US" sz="4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Açık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Öğretim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Lisesine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200" dirty="0" err="1">
                <a:latin typeface="Andalus" pitchFamily="18" charset="-78"/>
                <a:cs typeface="Andalus" pitchFamily="18" charset="-78"/>
              </a:rPr>
              <a:t>gönderilir</a:t>
            </a:r>
            <a:r>
              <a:rPr lang="en-US" sz="4200" dirty="0">
                <a:latin typeface="Andalus" pitchFamily="18" charset="-78"/>
                <a:cs typeface="Andalus" pitchFamily="18" charset="-78"/>
              </a:rPr>
              <a:t>.</a:t>
            </a:r>
            <a:endParaRPr lang="tr-TR" sz="4200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4" name="Picture 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072074"/>
            <a:ext cx="2455682" cy="1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827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HER ZAMAN BİRLİKTE GÜÇLÜYÜZ!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28662" y="714356"/>
            <a:ext cx="5929354" cy="47308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yapan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öğrencinin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durumu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posta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e-Posta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veya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diğer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iletişim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araçlarıyla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velisine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bildirilir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varsa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özür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belgesini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yönetimine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teslim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etmesi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istenir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Devamsızlığın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5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inci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15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inci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25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inci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günlerinde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kontrol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kayıtlı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sürekli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tedaviyi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da organ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naklini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gerektiren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hastalığı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bulunanlar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kaynaştırma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özel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eğitim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gerektirenler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tutuklu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öğrencilerde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ise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ayrıca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devamsızlığın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40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ıncı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55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inci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günlerinde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de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tebligat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yapılır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öğrencinin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devamının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sağlanması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istenir</a:t>
            </a: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1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7136852" y="1488747"/>
            <a:ext cx="1516190" cy="318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29.png"/>
          <p:cNvPicPr/>
          <p:nvPr/>
        </p:nvPicPr>
        <p:blipFill>
          <a:blip r:embed="rId3" cstate="print"/>
          <a:stretch>
            <a:fillRect/>
          </a:stretch>
        </p:blipFill>
        <p:spPr>
          <a:xfrm rot="-840000">
            <a:off x="276942" y="5563889"/>
            <a:ext cx="2286000" cy="10080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642918"/>
            <a:ext cx="7286676" cy="5500726"/>
          </a:xfrm>
        </p:spPr>
        <p:txBody>
          <a:bodyPr>
            <a:normAutofit/>
          </a:bodyPr>
          <a:lstStyle/>
          <a:p>
            <a:pPr marL="114300" indent="0" algn="just">
              <a:buNone/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Literatürdeki çalışmalara bakıldığında öğrenci </a:t>
            </a: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  <a:defRPr/>
            </a:pP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devamsızlıklarını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etkileyen nedenler 4 boyutta ele alınmıştır. </a:t>
            </a: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  <a:defRPr/>
            </a:pP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Bu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boyutlar: </a:t>
            </a:r>
          </a:p>
          <a:p>
            <a:pPr algn="just">
              <a:defRPr/>
            </a:pP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Okuldan kaynaklanan nedenler, </a:t>
            </a:r>
          </a:p>
          <a:p>
            <a:pPr algn="just"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Aileden kaynaklanan nedenler, </a:t>
            </a:r>
          </a:p>
          <a:p>
            <a:pPr algn="just"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Öğrenciden kaynaklanan nedenler</a:t>
            </a:r>
          </a:p>
          <a:p>
            <a:pPr algn="just">
              <a:defRPr/>
            </a:pP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Öğretmenlerden kaynaklanan </a:t>
            </a: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nedenler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87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915816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37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00100" y="571480"/>
            <a:ext cx="7572428" cy="5643602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  <a:defRPr/>
            </a:pPr>
            <a:r>
              <a:rPr lang="tr-TR" sz="24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Okuldan </a:t>
            </a:r>
            <a:r>
              <a:rPr lang="tr-TR" sz="24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kaynaklanan nedenler ve çözüm önerileri </a:t>
            </a: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  <a:defRPr/>
            </a:pP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İnsan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ilişkilerinin oluşturduğu okul iklimi, öğrenci ve öğretmen davranışlarını etkilemektedir.  </a:t>
            </a:r>
          </a:p>
          <a:p>
            <a:pPr marL="0" indent="0">
              <a:buNone/>
              <a:defRPr/>
            </a:pP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Okulun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, etkili ve herkesçe bilinen bir düzen politikası, öğrencilere açıklanmış kuralları olmalı ve bu kurallar uygulanmalıdır. Bu kuralların uygulanma durumunun da okulda izlenmesi için bir davranış izleme sistemi kurulması önerilmektedir. </a:t>
            </a: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864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-357214"/>
            <a:ext cx="7358114" cy="650085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takipleri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günlük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yapılmalı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devamsızlık durumu söz konusu ise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hemen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bilgilendirilmeli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devamsızlığa sebep olan durum hakkında bilgi edinilmelidir.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Sınıf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rehber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öğretmenleri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yakından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tanıma</a:t>
            </a:r>
            <a:r>
              <a:rPr lang="tr-TR" sz="2400" b="1" dirty="0" err="1">
                <a:latin typeface="Andalus" pitchFamily="18" charset="-78"/>
                <a:cs typeface="Andalus" pitchFamily="18" charset="-78"/>
              </a:rPr>
              <a:t>lı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onlarla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iyi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iletişim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kurmak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için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koordineli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çalışma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sistemi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oluşturmalı</a:t>
            </a:r>
            <a:r>
              <a:rPr lang="tr-TR" sz="2400" b="1" dirty="0" err="1" smtClean="0">
                <a:latin typeface="Andalus" pitchFamily="18" charset="-78"/>
                <a:cs typeface="Andalus" pitchFamily="18" charset="-78"/>
              </a:rPr>
              <a:t>dır</a:t>
            </a: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2050" name="Picture 2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60000">
            <a:off x="5778647" y="4454458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5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428604"/>
            <a:ext cx="7429552" cy="6143668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Öğretmenden kaynaklı nedenler ve çözüm önerileri</a:t>
            </a:r>
            <a:r>
              <a:rPr lang="tr-TR" sz="2400" dirty="0"/>
              <a:t> </a:t>
            </a: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Öğrenciler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tarafından </a:t>
            </a: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sevilen ve saygı duyulan öğretmenlerin </a:t>
            </a:r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öğrenci üzerinde çok olumlu etkileri vardır. </a:t>
            </a:r>
          </a:p>
          <a:p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Öğretmenlerin sınıf içinde olumlu tutum ve davranışları öğrencilerin okula bağlılığı üzerinde olumlu etki yaparken; öğretmenin sınıf içindeki otoriter tavrı, öğrencilerle olan iletişiminin yetersizliği, öğrenciden yetenekleri üzerinde performans beklemesi gibi etmenler, devamsızlık gibi istenmeyen davranışlara neden </a:t>
            </a:r>
            <a:r>
              <a:rPr lang="tr-TR" sz="24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olabilmektedir</a:t>
            </a:r>
          </a:p>
          <a:p>
            <a:pPr marL="0" indent="0">
              <a:buNone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3074" name="Picture 2" descr="C:\Users\PC\Desktop\30853131-Beautiful-happy-young-teacher-woman-standing-teaching-in-front-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511" y="5572140"/>
            <a:ext cx="2075713" cy="928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67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28662" y="571480"/>
            <a:ext cx="7891810" cy="61698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Okullardaki disiplin anlayışının değişmesi ve olumlu algılanması için öğrencilere yönelik tutum ve </a:t>
            </a: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davranışların katı çizgiden uzaklaştırılması gerekmektedir.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Sıkıcı </a:t>
            </a:r>
            <a:r>
              <a:rPr lang="tr-TR" sz="20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olduğu düşünülen dersler ilgili öğretmenler tarafından değerlendirilerek bu dersleri daha zevkli ve eğlenceli hale nasıl getirebilecekleri </a:t>
            </a: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konuşulabilir.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Öğretmenlerin </a:t>
            </a:r>
            <a:r>
              <a:rPr lang="tr-TR" sz="20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küçük düşürücü tutum ve davranışlar göstermelerinin ve sınıfta ya da okulda </a:t>
            </a: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benliği zedeleyici uygulamalar </a:t>
            </a:r>
            <a:r>
              <a:rPr lang="tr-TR" sz="2000" b="1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yapmalarının önüne </a:t>
            </a:r>
            <a:r>
              <a:rPr lang="tr-TR" sz="2000" b="1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geçilmelidir.</a:t>
            </a:r>
          </a:p>
        </p:txBody>
      </p:sp>
    </p:spTree>
    <p:extLst>
      <p:ext uri="{BB962C8B-B14F-4D97-AF65-F5344CB8AC3E}">
        <p14:creationId xmlns="" xmlns:p14="http://schemas.microsoft.com/office/powerpoint/2010/main" val="13282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956</TotalTime>
  <Words>1300</Words>
  <Application>Microsoft Office PowerPoint</Application>
  <PresentationFormat>Ekran Gösterisi (4:3)</PresentationFormat>
  <Paragraphs>136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Gündönümü</vt:lpstr>
      <vt:lpstr>Slayt 1</vt:lpstr>
      <vt:lpstr> Devamsızlık Kavramı ve Tanımı</vt:lpstr>
      <vt:lpstr>GEÇ GELME ,DEVAMSIZLIK VE İLİŞİK KESME </vt:lpstr>
      <vt:lpstr>Slayt 4</vt:lpstr>
      <vt:lpstr>Slayt 5</vt:lpstr>
      <vt:lpstr>Slayt 6</vt:lpstr>
      <vt:lpstr>Slayt 7</vt:lpstr>
      <vt:lpstr>Slayt 8</vt:lpstr>
      <vt:lpstr>Slayt 9</vt:lpstr>
      <vt:lpstr>Slayt 10</vt:lpstr>
      <vt:lpstr>Aileden kaynaklı nedenler ve çözüm önerileri 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KIRIK CAM TEORİSİ</vt:lpstr>
      <vt:lpstr>Slayt 28</vt:lpstr>
      <vt:lpstr>Slayt 29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ÖZELEGİTİMBLBSK1</dc:creator>
  <cp:lastModifiedBy>PDRHEDIYE</cp:lastModifiedBy>
  <cp:revision>59</cp:revision>
  <dcterms:created xsi:type="dcterms:W3CDTF">2017-04-05T07:48:03Z</dcterms:created>
  <dcterms:modified xsi:type="dcterms:W3CDTF">2023-12-13T09:51:21Z</dcterms:modified>
</cp:coreProperties>
</file>